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56" r:id="rId2"/>
    <p:sldId id="257" r:id="rId3"/>
    <p:sldId id="267" r:id="rId4"/>
    <p:sldId id="258" r:id="rId5"/>
    <p:sldId id="259" r:id="rId6"/>
    <p:sldId id="260" r:id="rId7"/>
    <p:sldId id="261" r:id="rId8"/>
    <p:sldId id="262" r:id="rId9"/>
    <p:sldId id="263" r:id="rId10"/>
    <p:sldId id="268" r:id="rId11"/>
    <p:sldId id="265" r:id="rId12"/>
    <p:sldId id="264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B36"/>
    <a:srgbClr val="CECFD4"/>
    <a:srgbClr val="F4CBB1"/>
    <a:srgbClr val="B6D3EC"/>
    <a:srgbClr val="4D79C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2" autoAdjust="0"/>
    <p:restoredTop sz="89005" autoAdjust="0"/>
  </p:normalViewPr>
  <p:slideViewPr>
    <p:cSldViewPr snapToGrid="0">
      <p:cViewPr varScale="1">
        <p:scale>
          <a:sx n="73" d="100"/>
          <a:sy n="73" d="100"/>
        </p:scale>
        <p:origin x="104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hdphoto2.wdp>
</file>

<file path=ppt/media/image1.jpeg>
</file>

<file path=ppt/media/image10.png>
</file>

<file path=ppt/media/image11.png>
</file>

<file path=ppt/media/image2.jpe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DBC412-5FA9-4CD7-AA9A-D46088777A44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8B7E562-EA8B-4F63-893C-279035D870B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56137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544252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304839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最后就是通过</a:t>
            </a:r>
            <a:r>
              <a:rPr lang="en-US" altLang="zh-CN" dirty="0" err="1"/>
              <a:t>speedcode</a:t>
            </a:r>
            <a:r>
              <a:rPr lang="zh-CN" altLang="en-US" dirty="0"/>
              <a:t>的值操纵电机，达到转向，加减速的目的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250420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这是我们的</a:t>
            </a:r>
            <a:r>
              <a:rPr lang="en-US" altLang="zh-CN" dirty="0"/>
              <a:t>FPGA</a:t>
            </a:r>
            <a:r>
              <a:rPr lang="zh-CN" altLang="en-US" dirty="0"/>
              <a:t>小车，</a:t>
            </a:r>
            <a:endParaRPr lang="en-US" altLang="zh-CN" dirty="0"/>
          </a:p>
          <a:p>
            <a:r>
              <a:rPr lang="zh-CN" altLang="en-US" dirty="0"/>
              <a:t>功能： 自动变速，</a:t>
            </a:r>
            <a:r>
              <a:rPr lang="en-US" altLang="zh-CN" dirty="0"/>
              <a:t>VGA</a:t>
            </a:r>
            <a:r>
              <a:rPr lang="zh-CN" altLang="en-US" dirty="0"/>
              <a:t>实时画面输出，目标识别，目标跟踪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5421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8145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小车各部分的组件，首先实现小车，最重要的是电机控制模块和摄像头模块。同时我们为了显示是实时画面，展示目标识别，加入了</a:t>
            </a:r>
            <a:r>
              <a:rPr lang="en-US" altLang="zh-CN" dirty="0" err="1"/>
              <a:t>vga</a:t>
            </a:r>
            <a:r>
              <a:rPr lang="zh-CN" altLang="en-US" dirty="0"/>
              <a:t>模块，为了调试目标追踪和变速，使用了一些</a:t>
            </a:r>
            <a:r>
              <a:rPr lang="en-US" altLang="zh-CN" dirty="0"/>
              <a:t>LED</a:t>
            </a:r>
            <a:r>
              <a:rPr lang="zh-CN" altLang="en-US" dirty="0"/>
              <a:t>灯作为指示灯，同时使用数码管展示当前速度等级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78529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使用的</a:t>
            </a:r>
            <a:r>
              <a:rPr lang="en-US" altLang="zh-CN" dirty="0"/>
              <a:t>PMOD,ov5640</a:t>
            </a:r>
            <a:r>
              <a:rPr lang="zh-CN" altLang="en-US" dirty="0"/>
              <a:t>引脚比较多，除去</a:t>
            </a:r>
            <a:r>
              <a:rPr lang="en-US" altLang="zh-CN" dirty="0"/>
              <a:t>3.3V</a:t>
            </a:r>
            <a:r>
              <a:rPr lang="zh-CN" altLang="en-US" dirty="0"/>
              <a:t>供电与</a:t>
            </a:r>
            <a:r>
              <a:rPr lang="en-US" altLang="zh-CN" dirty="0"/>
              <a:t>GND</a:t>
            </a:r>
            <a:r>
              <a:rPr lang="zh-CN" altLang="en-US" dirty="0"/>
              <a:t>外有</a:t>
            </a:r>
            <a:r>
              <a:rPr lang="en-US" altLang="zh-CN" dirty="0"/>
              <a:t>16</a:t>
            </a:r>
            <a:r>
              <a:rPr lang="zh-CN" altLang="en-US" dirty="0"/>
              <a:t>个引脚</a:t>
            </a:r>
            <a:endParaRPr lang="en-US" altLang="zh-CN" dirty="0"/>
          </a:p>
          <a:p>
            <a:r>
              <a:rPr lang="en-US" altLang="zh-CN" dirty="0"/>
              <a:t>Mx1919</a:t>
            </a:r>
            <a:r>
              <a:rPr lang="zh-CN" altLang="en-US" dirty="0"/>
              <a:t>有除去</a:t>
            </a:r>
            <a:r>
              <a:rPr lang="en-US" altLang="zh-CN" dirty="0"/>
              <a:t>3.3V</a:t>
            </a:r>
            <a:r>
              <a:rPr lang="zh-CN" altLang="en-US" dirty="0"/>
              <a:t>供电与</a:t>
            </a:r>
            <a:r>
              <a:rPr lang="en-US" altLang="zh-CN" dirty="0"/>
              <a:t>GND</a:t>
            </a:r>
            <a:r>
              <a:rPr lang="zh-CN" altLang="en-US" dirty="0"/>
              <a:t>外有</a:t>
            </a:r>
            <a:r>
              <a:rPr lang="en-US" altLang="zh-CN" dirty="0"/>
              <a:t>4</a:t>
            </a:r>
            <a:r>
              <a:rPr lang="zh-CN" altLang="en-US" dirty="0"/>
              <a:t>个引脚，分别为两个电机的正转与反转的</a:t>
            </a:r>
            <a:r>
              <a:rPr lang="en-US" altLang="zh-CN" dirty="0"/>
              <a:t>PWM</a:t>
            </a:r>
            <a:r>
              <a:rPr lang="zh-CN" altLang="en-US" dirty="0"/>
              <a:t>信号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10897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Top</a:t>
            </a:r>
            <a:r>
              <a:rPr lang="zh-CN" altLang="en-US" dirty="0"/>
              <a:t>为主模块，为了连接各个子模块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Power</a:t>
            </a:r>
            <a:r>
              <a:rPr lang="zh-CN" altLang="en-US" dirty="0"/>
              <a:t>为上电时序控制，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reg_config</a:t>
            </a:r>
            <a:r>
              <a:rPr lang="zh-CN" altLang="en-US" dirty="0"/>
              <a:t>是对摄像头进行配置，比如控制闪光灯开关，摄像头输出模式（帧率和分辨率），对焦，画面白平衡等摄像头参数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Capture </a:t>
            </a:r>
            <a:r>
              <a:rPr lang="zh-CN" altLang="en-US" dirty="0"/>
              <a:t>是摄像头主要部分，获取图像，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VGA </a:t>
            </a:r>
            <a:r>
              <a:rPr lang="zh-CN" altLang="en-US" dirty="0"/>
              <a:t>对图像进行输出，同时，也包含了对图像分析，在输出的时候对每一个像素点分析。具体的来说，将图片分块，分别统计每一块内达到一个特定阈值的像素点的数量。传递给下一个模块。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Car_run_stop</a:t>
            </a:r>
            <a:r>
              <a:rPr lang="en-US" altLang="zh-CN" dirty="0"/>
              <a:t> </a:t>
            </a:r>
            <a:r>
              <a:rPr lang="zh-CN" altLang="en-US" dirty="0"/>
              <a:t>对满足要求的所有像素点进行计数，根据像素点的个数判断车辆是否应该启动，用什么样的速度运动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 err="1"/>
              <a:t>Car_left_or_riight</a:t>
            </a:r>
            <a:r>
              <a:rPr lang="zh-CN" altLang="en-US" dirty="0"/>
              <a:t> 控制转向的，分析小车视野中满足要求像素点的分布情况，决定左右转弯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结合这两个模块给出的信息，分别向左右轮胎提供一个</a:t>
            </a:r>
            <a:r>
              <a:rPr lang="en-US" altLang="zh-CN" dirty="0"/>
              <a:t>8</a:t>
            </a:r>
            <a:r>
              <a:rPr lang="zh-CN" altLang="en-US" dirty="0"/>
              <a:t>位速度代码。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并且通过</a:t>
            </a:r>
            <a:r>
              <a:rPr lang="en-US" altLang="zh-CN" dirty="0" err="1"/>
              <a:t>car_pwm</a:t>
            </a:r>
            <a:r>
              <a:rPr lang="zh-CN" altLang="en-US" dirty="0"/>
              <a:t>给出不同空占比的</a:t>
            </a:r>
            <a:r>
              <a:rPr lang="en-US" altLang="zh-CN" dirty="0" err="1"/>
              <a:t>pwm</a:t>
            </a:r>
            <a:r>
              <a:rPr lang="zh-CN" altLang="en-US" dirty="0"/>
              <a:t>信号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6483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摄像头启动比较麻烦，要对不同时间对几个引脚提供不同电平。每个信号供电之间有一定的时间差。</a:t>
            </a:r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2266050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启动之后，通过</a:t>
            </a:r>
            <a:r>
              <a:rPr lang="en-US" altLang="zh-CN" dirty="0"/>
              <a:t>I2C</a:t>
            </a:r>
            <a:r>
              <a:rPr lang="zh-CN" altLang="en-US" dirty="0"/>
              <a:t>对寄存器配置，调整摄像头的参数。比如分辨率，帧率，闪光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342134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摄像头与</a:t>
            </a:r>
            <a:r>
              <a:rPr lang="en-US" altLang="zh-CN" dirty="0"/>
              <a:t>VGA</a:t>
            </a:r>
            <a:r>
              <a:rPr lang="zh-CN" altLang="en-US" dirty="0"/>
              <a:t>帧率不同，获取到图像后会通过</a:t>
            </a:r>
            <a:r>
              <a:rPr lang="en-US" altLang="zh-CN" dirty="0"/>
              <a:t>DDR4</a:t>
            </a:r>
            <a:r>
              <a:rPr lang="zh-CN" altLang="en-US" dirty="0"/>
              <a:t>内存进行缓冲，在输出的同时把满足要求的像素点置为黑色。并统计不同分区内达到相应阈值的像素点，作为后续模块的输入，经过后续模块的处理生成最后的</a:t>
            </a:r>
            <a:r>
              <a:rPr lang="en-US" altLang="zh-CN" dirty="0" err="1"/>
              <a:t>speedcode</a:t>
            </a:r>
            <a:r>
              <a:rPr lang="en-US" altLang="zh-CN" dirty="0"/>
              <a:t> ,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8B7E562-EA8B-4F63-893C-279035D870B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59796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09757CC-E2D2-F3A9-8A87-DE8EACA544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D5914F8-70D0-9141-2013-3C13096FB8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45F47B4-2494-A5F6-D07E-6913EF3E03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944794A-7E57-FC3E-70E3-E72992BA56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A379DA-DFD5-808E-E8B2-6D194762AD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42384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31B597B-3528-08AD-F6E2-7544F0B8AA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81CD000-EA15-DE6A-0696-AAA7ADA5231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533F44A-AE18-3186-0E6A-4622FD0DB8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8999097-6480-BDFA-C13E-A6BD77119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E65B26-3FDC-302A-FC18-20663D66F4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269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7B99A27-467D-E38C-EB76-B00DEB7E838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FBDF273-0816-096A-D449-9C73529B06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9C7F59-6E86-5217-1461-F25544DC19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C305BB6-F115-AB5D-BEF4-8766AE2EC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C00EA97-3655-6C21-8E93-8405D78DD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1980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94685B-1EFC-2EC0-A925-9E10203064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FC3CB54-685E-7662-73EF-0C82C8710D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97A62D-3A7B-896B-6235-AA625A1FF9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178AA34-8938-4BDF-C877-5E90174AFA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62B629C-247C-E077-E3FD-414CC91298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086346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454593-D9E6-9F95-3F1A-6620F2794A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7EBC1A2-3FA6-5CB8-BEA5-732F8F32A9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AC0C9C5-B328-6062-370E-514569230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93B59A9-587D-CF8B-FEA1-4F38E5CE31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6614AD-3D57-8BD3-FFA8-40A98131B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301833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E8C55A6-DB45-9FB0-EDCD-23CEBADCEA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12B9B9F-1F7D-A57A-68F4-D0A6ACE3DC2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A9A70D3-13C1-8DEC-6333-9F5F44DA34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08DEA1-8F7B-CFF8-06F5-09FDC46E51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FECE0D8-081E-D4FA-7DC9-4F15A08218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8BFC5F1-38FD-A79E-94A9-C1C4BC8632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29070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7C3DB03-7ABF-F1F1-7847-8BF660ECBE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673BB0-C850-CC94-4FC0-D5D980286D1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5635EB9-734F-8DB2-ACAD-A87C55D4371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EC0835-2ACC-9EE6-563A-CB3FE8228B7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3568A4D-7F03-6AEF-1BDD-869AA7A4AC5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A1AA7A0-31DE-DDD7-5877-B7D79DF1CB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4F1EFFBD-BD05-1A03-0DC9-A6F3FE29D4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6B3DA6B0-BB01-64F2-D4F5-9118812278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451375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D194E0-922A-3546-FDFD-459E4EAB7A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106F4A7-5E92-4040-0F1E-6F39DE8AE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A77F7BD-8D68-5852-354F-C7871E0C8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C64E0B5-A98E-2313-6B58-4F1EA949BD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376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0797D71B-9AF5-EBAF-8AAA-BACB79CD9A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791502A-8B75-28B0-45BA-A379CD7212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A8A5657-DF93-D74A-187D-B16BD5515D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377859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6CD07F5-E6B0-366D-11AF-68E5F6848C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C42B6A9-7C32-43B8-B51F-7228B51A543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BD8A7B3-7DEC-37EE-3639-D60825D081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58A3FD0-593D-8E20-A94B-4637C84BE7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B426701-82EF-175F-D8B6-E2A80C95DB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11F49A29-FF90-99F4-4A80-35E2618173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025868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70CE93-8A8E-DFA4-308F-C07DAD7056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DB9E7CBE-9C08-AC86-3EBF-A9CE6AD9DC8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04469A-B267-5BF7-77C7-D5583FECEF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12EC732-1E00-442A-CBC2-1C8C6DD19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71050BF-D7A8-22E0-6DA3-E56A735290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E691124-A649-0715-E119-161CF3F382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11681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accent2">
                <a:lumMod val="40000"/>
                <a:lumOff val="60000"/>
              </a:schemeClr>
            </a:gs>
            <a:gs pos="74000">
              <a:schemeClr val="accent5">
                <a:lumMod val="45000"/>
                <a:lumOff val="55000"/>
              </a:schemeClr>
            </a:gs>
            <a:gs pos="83000">
              <a:schemeClr val="accent5">
                <a:lumMod val="45000"/>
                <a:lumOff val="55000"/>
              </a:schemeClr>
            </a:gs>
            <a:gs pos="100000">
              <a:schemeClr val="accent5">
                <a:lumMod val="30000"/>
                <a:lumOff val="70000"/>
              </a:schemeClr>
            </a:gs>
          </a:gsLst>
          <a:path path="circle">
            <a:fillToRect l="100000" b="100000"/>
          </a:path>
          <a:tileRect t="-100000" r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108C81A-7FDC-3CD1-4B1D-2A9E292CF0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8EF0C0A-7203-C0F5-C596-3E1D9791C9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1CC221A-9A7D-2C19-26D7-836E03EA413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61AFA7-4DF4-47C0-A159-84B8C31077B9}" type="datetimeFigureOut">
              <a:rPr lang="zh-CN" altLang="en-US" smtClean="0"/>
              <a:t>2023/12/24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94401C6-7DD3-76C0-D022-13F0C652A59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F2AE823-FD7A-48A9-A99D-7D623C303D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BBFF2E-B8FF-4EDE-9875-432070EFD51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78969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microsoft.com/office/2007/relationships/hdphoto" Target="../media/hdphoto2.wdp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E2AEA98-DC15-BE01-3DB8-420BD2F4AF25}"/>
              </a:ext>
            </a:extLst>
          </p:cNvPr>
          <p:cNvSpPr/>
          <p:nvPr/>
        </p:nvSpPr>
        <p:spPr>
          <a:xfrm>
            <a:off x="3047381" y="4075711"/>
            <a:ext cx="6097236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4000" b="0" cap="none" spc="0" dirty="0">
                <a:ln w="0"/>
                <a:gradFill>
                  <a:gsLst>
                    <a:gs pos="0">
                      <a:schemeClr val="accent5">
                        <a:lumMod val="50000"/>
                      </a:schemeClr>
                    </a:gs>
                    <a:gs pos="50000">
                      <a:schemeClr val="accent5"/>
                    </a:gs>
                    <a:gs pos="100000">
                      <a:schemeClr val="accent5">
                        <a:lumMod val="60000"/>
                        <a:lumOff val="40000"/>
                      </a:schemeClr>
                    </a:gs>
                  </a:gsLst>
                  <a:lin ang="5400000"/>
                </a:gradFill>
                <a:effectLst>
                  <a:reflection blurRad="6350" stA="53000" endA="300" endPos="35500" dir="5400000" sy="-90000" algn="bl" rotWithShape="0"/>
                </a:effectLst>
              </a:rPr>
              <a:t>FPGA Smart Car</a:t>
            </a:r>
            <a:endParaRPr lang="zh-CN" altLang="en-US" sz="4000" b="0" cap="none" spc="0" dirty="0">
              <a:ln w="0"/>
              <a:gradFill>
                <a:gsLst>
                  <a:gs pos="0">
                    <a:schemeClr val="accent5">
                      <a:lumMod val="50000"/>
                    </a:schemeClr>
                  </a:gs>
                  <a:gs pos="50000">
                    <a:schemeClr val="accent5"/>
                  </a:gs>
                  <a:gs pos="100000">
                    <a:schemeClr val="accent5">
                      <a:lumMod val="60000"/>
                      <a:lumOff val="40000"/>
                    </a:schemeClr>
                  </a:gs>
                </a:gsLst>
                <a:lin ang="5400000"/>
              </a:gradFill>
              <a:effectLst>
                <a:reflection blurRad="6350" stA="53000" endA="300" endPos="35500" dir="5400000" sy="-90000" algn="bl" rotWithShape="0"/>
              </a:effectLst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A2584D53-19FF-9168-862A-812965C40063}"/>
              </a:ext>
            </a:extLst>
          </p:cNvPr>
          <p:cNvSpPr txBox="1"/>
          <p:nvPr/>
        </p:nvSpPr>
        <p:spPr>
          <a:xfrm>
            <a:off x="2459719" y="2659559"/>
            <a:ext cx="7272561" cy="769441"/>
          </a:xfrm>
          <a:prstGeom prst="rect">
            <a:avLst/>
          </a:prstGeom>
          <a:noFill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altLang="zh-CN" sz="4400" b="1" dirty="0">
                <a:ln w="28575">
                  <a:solidFill>
                    <a:schemeClr val="bg1">
                      <a:alpha val="14000"/>
                    </a:scheme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FPGA </a:t>
            </a:r>
            <a:r>
              <a:rPr lang="zh-CN" altLang="en-US" sz="4400" b="1" dirty="0">
                <a:ln w="28575">
                  <a:solidFill>
                    <a:schemeClr val="bg1">
                      <a:alpha val="14000"/>
                    </a:scheme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目标识别与追踪小车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1226D57D-0652-4708-833C-1679D27F0575}"/>
              </a:ext>
            </a:extLst>
          </p:cNvPr>
          <p:cNvSpPr txBox="1"/>
          <p:nvPr/>
        </p:nvSpPr>
        <p:spPr>
          <a:xfrm>
            <a:off x="7908704" y="5504314"/>
            <a:ext cx="36471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800" dirty="0">
                <a:solidFill>
                  <a:schemeClr val="tx2">
                    <a:lumMod val="75000"/>
                  </a:schemeClr>
                </a:solidFill>
              </a:rPr>
              <a:t>汇报人：</a:t>
            </a:r>
            <a:r>
              <a:rPr lang="en-US" altLang="zh-CN" sz="1800" dirty="0" err="1">
                <a:solidFill>
                  <a:schemeClr val="tx2">
                    <a:lumMod val="75000"/>
                  </a:schemeClr>
                </a:solidFill>
              </a:rPr>
              <a:t>lglglglgy</a:t>
            </a:r>
            <a:r>
              <a:rPr lang="en-US" altLang="zh-CN" sz="1800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altLang="zh-CN" sz="1800" dirty="0" err="1">
                <a:solidFill>
                  <a:schemeClr val="tx2">
                    <a:lumMod val="75000"/>
                  </a:schemeClr>
                </a:solidFill>
              </a:rPr>
              <a:t>stepbystepcode</a:t>
            </a:r>
            <a:endParaRPr lang="zh-CN" altLang="en-US" sz="1800" u="sng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A5E7BE0B-EFF3-6540-9A55-833675B96CE7}"/>
              </a:ext>
            </a:extLst>
          </p:cNvPr>
          <p:cNvSpPr txBox="1"/>
          <p:nvPr/>
        </p:nvSpPr>
        <p:spPr>
          <a:xfrm>
            <a:off x="5360276" y="5319648"/>
            <a:ext cx="18261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山西大学</a:t>
            </a:r>
            <a:r>
              <a:rPr lang="en-US" altLang="zh-CN" dirty="0"/>
              <a:t>2022</a:t>
            </a:r>
            <a:r>
              <a:rPr lang="zh-CN" altLang="en-US" dirty="0"/>
              <a:t>级</a:t>
            </a:r>
          </a:p>
        </p:txBody>
      </p:sp>
    </p:spTree>
    <p:extLst>
      <p:ext uri="{BB962C8B-B14F-4D97-AF65-F5344CB8AC3E}">
        <p14:creationId xmlns:p14="http://schemas.microsoft.com/office/powerpoint/2010/main" val="96091437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3AF3BF2A-6724-0B77-02DB-A7E47ACD4FCB}"/>
              </a:ext>
            </a:extLst>
          </p:cNvPr>
          <p:cNvSpPr txBox="1"/>
          <p:nvPr/>
        </p:nvSpPr>
        <p:spPr>
          <a:xfrm>
            <a:off x="190500" y="2170142"/>
            <a:ext cx="6121400" cy="424731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always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@(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posedge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clk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posedge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rst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rst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2'b00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right_pixel_count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 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		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left_pixel_count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20'd1000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2'b10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left_pixel_count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	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right_pixel_count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+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20'd1000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2'b01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2'b11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b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</a:b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B9B28C3-F830-AED3-070D-DA38ADB69DC2}"/>
              </a:ext>
            </a:extLst>
          </p:cNvPr>
          <p:cNvSpPr txBox="1"/>
          <p:nvPr/>
        </p:nvSpPr>
        <p:spPr>
          <a:xfrm>
            <a:off x="5651500" y="440541"/>
            <a:ext cx="6096000" cy="61863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always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@(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posedge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clk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or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posedge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rst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begin</a:t>
            </a: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rst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 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total_pixel_count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22'd800000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total_pixel_count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22'd500000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3'b001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total_pixel_count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22'd100000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3'b010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total_pixel_count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22'd50000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3'b011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total_pixel_count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22'd10000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3'b100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total_pixel_count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22'd1000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3'b110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total_pixel_count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22'd500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3'b111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(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total_pixel_count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&gt;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22'd100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)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3'b111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else</a:t>
            </a: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        speed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&lt;=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3'b000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end</a:t>
            </a: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E8D36D14-7CBC-6D34-23DE-53198C8D0798}"/>
              </a:ext>
            </a:extLst>
          </p:cNvPr>
          <p:cNvSpPr txBox="1"/>
          <p:nvPr/>
        </p:nvSpPr>
        <p:spPr>
          <a:xfrm>
            <a:off x="215900" y="255874"/>
            <a:ext cx="568960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具体代码 小车控制 </a:t>
            </a:r>
            <a:r>
              <a:rPr lang="en-US" altLang="zh-CN" sz="28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–</a:t>
            </a:r>
            <a:r>
              <a:rPr lang="zh-CN" altLang="en-US" sz="28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转向判断与</a:t>
            </a:r>
            <a:r>
              <a:rPr lang="en-US" altLang="zh-CN" sz="28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					</a:t>
            </a:r>
            <a:r>
              <a:rPr lang="zh-CN" altLang="en-US" sz="28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速度控制</a:t>
            </a:r>
            <a:endParaRPr kumimoji="0" lang="zh-CN" altLang="en-US" sz="2800" b="1" i="0" u="none" strike="noStrike" kern="1200" cap="none" spc="0" normalizeH="0" baseline="0" noProof="0" dirty="0">
              <a:ln w="28575">
                <a:solidFill>
                  <a:prstClr val="white">
                    <a:alpha val="14000"/>
                  </a:prstClr>
                </a:solidFill>
              </a:ln>
              <a:solidFill>
                <a:srgbClr val="4D79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幼圆" panose="02010509060101010101" pitchFamily="49" charset="-122"/>
              <a:ea typeface="幼圆" panose="02010509060101010101" pitchFamily="49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59611161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8C94A1E3-C5A1-E637-E050-5754A8EC5CB0}"/>
              </a:ext>
            </a:extLst>
          </p:cNvPr>
          <p:cNvSpPr txBox="1"/>
          <p:nvPr/>
        </p:nvSpPr>
        <p:spPr>
          <a:xfrm>
            <a:off x="0" y="0"/>
            <a:ext cx="10233329" cy="646331"/>
          </a:xfrm>
          <a:prstGeom prst="rect">
            <a:avLst/>
          </a:prstGeom>
          <a:noFill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rPr>
              <a:t>具体代码 小车控制部分 </a:t>
            </a:r>
            <a:r>
              <a:rPr kumimoji="0" lang="en-US" altLang="zh-CN" sz="3600" b="1" i="0" u="none" strike="noStrike" kern="1200" cap="none" spc="0" normalizeH="0" baseline="0" noProof="0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rPr>
              <a:t>–</a:t>
            </a:r>
            <a:r>
              <a:rPr lang="zh-CN" altLang="en-US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速度控制</a:t>
            </a:r>
            <a:endParaRPr kumimoji="0" lang="zh-CN" altLang="en-US" sz="3600" b="1" i="0" u="none" strike="noStrike" kern="1200" cap="none" spc="0" normalizeH="0" baseline="0" noProof="0" dirty="0">
              <a:ln w="28575">
                <a:solidFill>
                  <a:prstClr val="white">
                    <a:alpha val="14000"/>
                  </a:prstClr>
                </a:solidFill>
              </a:ln>
              <a:solidFill>
                <a:srgbClr val="4D79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幼圆" panose="02010509060101010101" pitchFamily="49" charset="-122"/>
              <a:ea typeface="幼圆" panose="02010509060101010101" pitchFamily="49" charset="-122"/>
              <a:cs typeface="+mn-cs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1BD77F32-9007-4178-D5A8-A164B392F816}"/>
              </a:ext>
            </a:extLst>
          </p:cNvPr>
          <p:cNvSpPr txBox="1"/>
          <p:nvPr/>
        </p:nvSpPr>
        <p:spPr>
          <a:xfrm>
            <a:off x="571500" y="1458943"/>
            <a:ext cx="5740400" cy="452431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altLang="zh-CN" b="1" dirty="0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module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CB4B16"/>
                </a:solidFill>
                <a:effectLst/>
                <a:latin typeface="Consolas" panose="020B0609020204030204" pitchFamily="49" charset="0"/>
              </a:rPr>
              <a:t>speed_code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(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speed,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input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,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output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 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speed_code</a:t>
            </a: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);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wire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speed1;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wire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speed2;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assign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speed1[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speed[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assign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speed2[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6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speed[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2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assign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speed1[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]};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assign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speed2[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5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{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],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lr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]};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assign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speed_code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15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8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speed1[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assign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zh-CN" b="0" dirty="0" err="1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speed_code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 </a:t>
            </a:r>
            <a:r>
              <a:rPr lang="en-US" altLang="zh-CN" b="0" dirty="0">
                <a:solidFill>
                  <a:srgbClr val="859900"/>
                </a:solidFill>
                <a:effectLst/>
                <a:latin typeface="Consolas" panose="020B0609020204030204" pitchFamily="49" charset="0"/>
              </a:rPr>
              <a:t>=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 speed2[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7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:</a:t>
            </a:r>
            <a:r>
              <a:rPr lang="en-US" altLang="zh-CN" b="0" dirty="0">
                <a:solidFill>
                  <a:srgbClr val="D33682"/>
                </a:solidFill>
                <a:effectLst/>
                <a:latin typeface="Consolas" panose="020B0609020204030204" pitchFamily="49" charset="0"/>
              </a:rPr>
              <a:t>0</a:t>
            </a:r>
            <a:r>
              <a:rPr lang="en-US" altLang="zh-CN" b="0" dirty="0">
                <a:solidFill>
                  <a:srgbClr val="839496"/>
                </a:solidFill>
                <a:effectLst/>
                <a:latin typeface="Consolas" panose="020B0609020204030204" pitchFamily="49" charset="0"/>
              </a:rPr>
              <a:t>];</a:t>
            </a:r>
          </a:p>
          <a:p>
            <a:r>
              <a:rPr lang="en-US" altLang="zh-CN" b="1" dirty="0" err="1">
                <a:solidFill>
                  <a:srgbClr val="93A1A1"/>
                </a:solidFill>
                <a:effectLst/>
                <a:latin typeface="Consolas" panose="020B0609020204030204" pitchFamily="49" charset="0"/>
              </a:rPr>
              <a:t>endmodule</a:t>
            </a:r>
            <a:endParaRPr lang="en-US" altLang="zh-CN" b="0" dirty="0">
              <a:solidFill>
                <a:srgbClr val="839496"/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E9B96E5-6CFF-286B-DD45-38A77CBD8343}"/>
              </a:ext>
            </a:extLst>
          </p:cNvPr>
          <p:cNvSpPr txBox="1"/>
          <p:nvPr/>
        </p:nvSpPr>
        <p:spPr>
          <a:xfrm>
            <a:off x="5384800" y="2501900"/>
            <a:ext cx="6675225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u"/>
            </a:pPr>
            <a:r>
              <a:rPr lang="en-US" altLang="zh-CN" sz="2000" dirty="0" err="1">
                <a:solidFill>
                  <a:schemeClr val="accent1"/>
                </a:solidFill>
                <a:latin typeface="Comic Sans MS" panose="030F0702030302020204" pitchFamily="66" charset="0"/>
              </a:rPr>
              <a:t>Speedcode</a:t>
            </a:r>
            <a:r>
              <a:rPr lang="en-US" altLang="zh-CN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 </a:t>
            </a:r>
            <a:r>
              <a:rPr lang="zh-CN" altLang="en-US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有</a:t>
            </a:r>
            <a:r>
              <a:rPr lang="en-US" altLang="zh-CN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speed </a:t>
            </a:r>
            <a:r>
              <a:rPr lang="zh-CN" altLang="en-US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和</a:t>
            </a:r>
            <a:r>
              <a:rPr lang="en-US" altLang="zh-CN" sz="2000" dirty="0" err="1">
                <a:solidFill>
                  <a:schemeClr val="accent1"/>
                </a:solidFill>
                <a:latin typeface="Comic Sans MS" panose="030F0702030302020204" pitchFamily="66" charset="0"/>
              </a:rPr>
              <a:t>lr</a:t>
            </a:r>
            <a:r>
              <a:rPr lang="en-US" altLang="zh-CN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(left or right)</a:t>
            </a:r>
            <a:r>
              <a:rPr lang="zh-CN" altLang="en-US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共同生成。</a:t>
            </a:r>
            <a:endParaRPr lang="en-US" altLang="zh-CN" sz="2000" dirty="0">
              <a:solidFill>
                <a:schemeClr val="accent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sz="2000" dirty="0">
              <a:solidFill>
                <a:schemeClr val="accent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endParaRPr lang="en-US" altLang="zh-CN" sz="2000" dirty="0">
              <a:solidFill>
                <a:schemeClr val="accent1"/>
              </a:solidFill>
              <a:latin typeface="Comic Sans MS" panose="030F0702030302020204" pitchFamily="66" charset="0"/>
            </a:endParaRPr>
          </a:p>
          <a:p>
            <a:pPr marL="285750" indent="-285750">
              <a:buFont typeface="Wingdings" panose="05000000000000000000" pitchFamily="2" charset="2"/>
              <a:buChar char="u"/>
            </a:pPr>
            <a:r>
              <a:rPr lang="zh-CN" altLang="en-US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根据</a:t>
            </a:r>
            <a:r>
              <a:rPr lang="en-US" altLang="zh-CN" sz="2000" dirty="0" err="1">
                <a:solidFill>
                  <a:schemeClr val="accent1"/>
                </a:solidFill>
                <a:latin typeface="Comic Sans MS" panose="030F0702030302020204" pitchFamily="66" charset="0"/>
              </a:rPr>
              <a:t>speedcode</a:t>
            </a:r>
            <a:r>
              <a:rPr lang="en-US" altLang="zh-CN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 </a:t>
            </a:r>
            <a:r>
              <a:rPr lang="zh-CN" altLang="en-US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的大小生成不同空占比的</a:t>
            </a:r>
            <a:r>
              <a:rPr lang="en-US" altLang="zh-CN" sz="2000" dirty="0" err="1">
                <a:solidFill>
                  <a:schemeClr val="accent1"/>
                </a:solidFill>
                <a:latin typeface="Comic Sans MS" panose="030F0702030302020204" pitchFamily="66" charset="0"/>
              </a:rPr>
              <a:t>pwm</a:t>
            </a:r>
            <a:r>
              <a:rPr lang="zh-CN" altLang="en-US" sz="2000" dirty="0">
                <a:solidFill>
                  <a:schemeClr val="accent1"/>
                </a:solidFill>
                <a:latin typeface="Comic Sans MS" panose="030F0702030302020204" pitchFamily="66" charset="0"/>
              </a:rPr>
              <a:t>信号输出</a:t>
            </a:r>
          </a:p>
        </p:txBody>
      </p:sp>
    </p:spTree>
    <p:extLst>
      <p:ext uri="{BB962C8B-B14F-4D97-AF65-F5344CB8AC3E}">
        <p14:creationId xmlns:p14="http://schemas.microsoft.com/office/powerpoint/2010/main" val="23256822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04184D-D333-FC98-EA1C-D2ECB451F4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2576" y="2004419"/>
            <a:ext cx="10515600" cy="1325563"/>
          </a:xfrm>
        </p:spPr>
        <p:txBody>
          <a:bodyPr>
            <a:normAutofit fontScale="90000"/>
          </a:bodyPr>
          <a:lstStyle/>
          <a:p>
            <a:pPr algn="ctr"/>
            <a:r>
              <a:rPr lang="zh-CN" altLang="en-US" sz="9600" dirty="0">
                <a:latin typeface="幼圆" panose="02010509060101010101" pitchFamily="49" charset="-122"/>
                <a:ea typeface="幼圆" panose="02010509060101010101" pitchFamily="49" charset="-122"/>
              </a:rPr>
              <a:t>谢谢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8C135E06-67F8-0901-A341-7A381B8C52D8}"/>
              </a:ext>
            </a:extLst>
          </p:cNvPr>
          <p:cNvSpPr txBox="1"/>
          <p:nvPr/>
        </p:nvSpPr>
        <p:spPr>
          <a:xfrm>
            <a:off x="5691966" y="5592191"/>
            <a:ext cx="633538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>
                <a:solidFill>
                  <a:schemeClr val="tx2">
                    <a:lumMod val="75000"/>
                  </a:schemeClr>
                </a:solidFill>
              </a:rPr>
              <a:t>汇报人：</a:t>
            </a:r>
            <a:r>
              <a:rPr lang="en-US" altLang="zh-CN" sz="3200" dirty="0" err="1">
                <a:solidFill>
                  <a:schemeClr val="tx2">
                    <a:lumMod val="75000"/>
                  </a:schemeClr>
                </a:solidFill>
              </a:rPr>
              <a:t>lglglglgy</a:t>
            </a:r>
            <a:r>
              <a:rPr lang="en-US" altLang="zh-CN" sz="3200" dirty="0">
                <a:solidFill>
                  <a:schemeClr val="tx2">
                    <a:lumMod val="75000"/>
                  </a:schemeClr>
                </a:solidFill>
              </a:rPr>
              <a:t>  </a:t>
            </a:r>
            <a:r>
              <a:rPr lang="en-US" altLang="zh-CN" sz="3200" dirty="0" err="1">
                <a:solidFill>
                  <a:schemeClr val="tx2">
                    <a:lumMod val="75000"/>
                  </a:schemeClr>
                </a:solidFill>
              </a:rPr>
              <a:t>stepbystepcode</a:t>
            </a:r>
            <a:endParaRPr lang="zh-CN" altLang="en-US" sz="3200" u="sng" dirty="0">
              <a:solidFill>
                <a:schemeClr val="tx2">
                  <a:lumMod val="7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951CDF5-19C3-EDC9-1F35-74D5AE20D3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6437" y="249661"/>
            <a:ext cx="7233563" cy="49783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02621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图片 10">
            <a:extLst>
              <a:ext uri="{FF2B5EF4-FFF2-40B4-BE49-F238E27FC236}">
                <a16:creationId xmlns:a16="http://schemas.microsoft.com/office/drawing/2014/main" id="{149CA09A-FE5E-9452-45D6-ADDA95608A9A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485978"/>
            <a:ext cx="6064577" cy="454843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3" name="图片 12">
            <a:extLst>
              <a:ext uri="{FF2B5EF4-FFF2-40B4-BE49-F238E27FC236}">
                <a16:creationId xmlns:a16="http://schemas.microsoft.com/office/drawing/2014/main" id="{02B90210-A308-C693-381C-6992532BCB24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854045" y="2104534"/>
            <a:ext cx="6337955" cy="4753466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4" name="矩形 13">
            <a:extLst>
              <a:ext uri="{FF2B5EF4-FFF2-40B4-BE49-F238E27FC236}">
                <a16:creationId xmlns:a16="http://schemas.microsoft.com/office/drawing/2014/main" id="{B59DF442-C4A5-0F46-D0F4-570601B649AA}"/>
              </a:ext>
            </a:extLst>
          </p:cNvPr>
          <p:cNvSpPr/>
          <p:nvPr/>
        </p:nvSpPr>
        <p:spPr>
          <a:xfrm>
            <a:off x="7996298" y="485978"/>
            <a:ext cx="2954655" cy="92333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zh-CN" altLang="en-US" sz="5400" b="1" cap="none" spc="0" dirty="0">
                <a:ln w="0"/>
                <a:solidFill>
                  <a:schemeClr val="accent1">
                    <a:lumMod val="75000"/>
                    <a:alpha val="65000"/>
                  </a:schemeClr>
                </a:solidFill>
                <a:effectLst>
                  <a:reflection blurRad="6350" stA="50000" endA="300" endPos="50000" dist="60007" dir="5400000" sy="-100000" algn="bl" rotWithShape="0"/>
                </a:effectLst>
              </a:rPr>
              <a:t>小车图片</a:t>
            </a:r>
          </a:p>
        </p:txBody>
      </p:sp>
    </p:spTree>
    <p:extLst>
      <p:ext uri="{BB962C8B-B14F-4D97-AF65-F5344CB8AC3E}">
        <p14:creationId xmlns:p14="http://schemas.microsoft.com/office/powerpoint/2010/main" val="30211946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0B8BFC-7CAC-E337-ADCC-16F8729B27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😅😅😅</a:t>
            </a:r>
          </a:p>
        </p:txBody>
      </p:sp>
      <p:pic>
        <p:nvPicPr>
          <p:cNvPr id="4" name="d87daea14f4acf795222a28b95d4dae0">
            <a:hlinkClick r:id="" action="ppaction://media"/>
            <a:extLst>
              <a:ext uri="{FF2B5EF4-FFF2-40B4-BE49-F238E27FC236}">
                <a16:creationId xmlns:a16="http://schemas.microsoft.com/office/drawing/2014/main" id="{DAF74694-7B75-1BE4-F574-793C316F6FF7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st="32464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 rot="5400000">
            <a:off x="2666583" y="-2666581"/>
            <a:ext cx="6858835" cy="12192002"/>
          </a:xfrm>
        </p:spPr>
      </p:pic>
    </p:spTree>
    <p:extLst>
      <p:ext uri="{BB962C8B-B14F-4D97-AF65-F5344CB8AC3E}">
        <p14:creationId xmlns:p14="http://schemas.microsoft.com/office/powerpoint/2010/main" val="37738828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79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538BCC09-0DD8-2A98-885E-0297AD357A8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2711775" y="-657522"/>
            <a:ext cx="5750353" cy="817304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cxnSp>
        <p:nvCxnSpPr>
          <p:cNvPr id="9" name="连接符: 曲线 8">
            <a:extLst>
              <a:ext uri="{FF2B5EF4-FFF2-40B4-BE49-F238E27FC236}">
                <a16:creationId xmlns:a16="http://schemas.microsoft.com/office/drawing/2014/main" id="{96C20185-ADBA-A659-E952-8EC613DD14DE}"/>
              </a:ext>
            </a:extLst>
          </p:cNvPr>
          <p:cNvCxnSpPr>
            <a:cxnSpLocks/>
            <a:endCxn id="16" idx="0"/>
          </p:cNvCxnSpPr>
          <p:nvPr/>
        </p:nvCxnSpPr>
        <p:spPr>
          <a:xfrm>
            <a:off x="9057980" y="4496586"/>
            <a:ext cx="1817411" cy="1607535"/>
          </a:xfrm>
          <a:prstGeom prst="curvedConnector2">
            <a:avLst/>
          </a:prstGeom>
          <a:ln w="34925">
            <a:solidFill>
              <a:schemeClr val="accent1">
                <a:alpha val="75000"/>
              </a:schemeClr>
            </a:solidFill>
            <a:headEnd type="stealth" w="lg" len="lg"/>
            <a:tailEnd type="triangle"/>
          </a:ln>
          <a:effectLst>
            <a:glow rad="50800">
              <a:schemeClr val="bg1">
                <a:alpha val="77000"/>
              </a:schemeClr>
            </a:glow>
            <a:reflection blurRad="6350" stA="18000" endPos="38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框 15">
            <a:extLst>
              <a:ext uri="{FF2B5EF4-FFF2-40B4-BE49-F238E27FC236}">
                <a16:creationId xmlns:a16="http://schemas.microsoft.com/office/drawing/2014/main" id="{41CB1476-01E5-14E9-9CED-812526E9B7C3}"/>
              </a:ext>
            </a:extLst>
          </p:cNvPr>
          <p:cNvSpPr txBox="1"/>
          <p:nvPr/>
        </p:nvSpPr>
        <p:spPr>
          <a:xfrm>
            <a:off x="9673473" y="6104121"/>
            <a:ext cx="24038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OV5640</a:t>
            </a:r>
            <a:r>
              <a:rPr lang="zh-CN" altLang="en-US" sz="2000" b="1" dirty="0"/>
              <a:t>摄像头模块</a:t>
            </a:r>
          </a:p>
        </p:txBody>
      </p:sp>
      <p:cxnSp>
        <p:nvCxnSpPr>
          <p:cNvPr id="23" name="连接符: 曲线 22">
            <a:extLst>
              <a:ext uri="{FF2B5EF4-FFF2-40B4-BE49-F238E27FC236}">
                <a16:creationId xmlns:a16="http://schemas.microsoft.com/office/drawing/2014/main" id="{32A2D24F-57C2-A785-AFB9-2116D68D24DD}"/>
              </a:ext>
            </a:extLst>
          </p:cNvPr>
          <p:cNvCxnSpPr>
            <a:cxnSpLocks/>
            <a:endCxn id="26" idx="0"/>
          </p:cNvCxnSpPr>
          <p:nvPr/>
        </p:nvCxnSpPr>
        <p:spPr>
          <a:xfrm>
            <a:off x="7183224" y="763306"/>
            <a:ext cx="3749512" cy="339629"/>
          </a:xfrm>
          <a:prstGeom prst="curvedConnector2">
            <a:avLst/>
          </a:prstGeom>
          <a:ln w="34925">
            <a:solidFill>
              <a:schemeClr val="accent1">
                <a:alpha val="75000"/>
              </a:schemeClr>
            </a:solidFill>
            <a:headEnd type="stealth" w="lg" len="lg"/>
            <a:tailEnd type="triangle"/>
          </a:ln>
          <a:effectLst>
            <a:glow rad="50800">
              <a:schemeClr val="bg1">
                <a:alpha val="77000"/>
              </a:schemeClr>
            </a:glow>
            <a:reflection blurRad="6350" stA="18000" endPos="38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>
            <a:extLst>
              <a:ext uri="{FF2B5EF4-FFF2-40B4-BE49-F238E27FC236}">
                <a16:creationId xmlns:a16="http://schemas.microsoft.com/office/drawing/2014/main" id="{D0A318E0-3354-B6E4-E1CE-46C9FD2BE85B}"/>
              </a:ext>
            </a:extLst>
          </p:cNvPr>
          <p:cNvSpPr txBox="1"/>
          <p:nvPr/>
        </p:nvSpPr>
        <p:spPr>
          <a:xfrm>
            <a:off x="9673472" y="1102935"/>
            <a:ext cx="25185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/>
              <a:t>VGA</a:t>
            </a:r>
            <a:r>
              <a:rPr lang="zh-CN" altLang="en-US" sz="2000" b="1" dirty="0"/>
              <a:t>摄像头画面输出</a:t>
            </a:r>
          </a:p>
        </p:txBody>
      </p:sp>
      <p:cxnSp>
        <p:nvCxnSpPr>
          <p:cNvPr id="31" name="连接符: 曲线 30">
            <a:extLst>
              <a:ext uri="{FF2B5EF4-FFF2-40B4-BE49-F238E27FC236}">
                <a16:creationId xmlns:a16="http://schemas.microsoft.com/office/drawing/2014/main" id="{F843BBE9-5BAD-987B-C4EC-38681BC23BD7}"/>
              </a:ext>
            </a:extLst>
          </p:cNvPr>
          <p:cNvCxnSpPr>
            <a:cxnSpLocks/>
            <a:endCxn id="32" idx="1"/>
          </p:cNvCxnSpPr>
          <p:nvPr/>
        </p:nvCxnSpPr>
        <p:spPr>
          <a:xfrm flipV="1">
            <a:off x="6664751" y="3449592"/>
            <a:ext cx="3123413" cy="1452346"/>
          </a:xfrm>
          <a:prstGeom prst="curvedConnector3">
            <a:avLst/>
          </a:prstGeom>
          <a:ln w="34925">
            <a:solidFill>
              <a:schemeClr val="accent1">
                <a:alpha val="75000"/>
              </a:schemeClr>
            </a:solidFill>
            <a:headEnd type="stealth" w="lg" len="lg"/>
            <a:tailEnd type="triangle"/>
          </a:ln>
          <a:effectLst>
            <a:glow rad="50800">
              <a:schemeClr val="bg1">
                <a:alpha val="77000"/>
              </a:schemeClr>
            </a:glow>
            <a:reflection blurRad="6350" stA="18000" endPos="38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>
            <a:extLst>
              <a:ext uri="{FF2B5EF4-FFF2-40B4-BE49-F238E27FC236}">
                <a16:creationId xmlns:a16="http://schemas.microsoft.com/office/drawing/2014/main" id="{6739A141-6CC1-C141-3F62-8170CFFC6A1E}"/>
              </a:ext>
            </a:extLst>
          </p:cNvPr>
          <p:cNvSpPr txBox="1"/>
          <p:nvPr/>
        </p:nvSpPr>
        <p:spPr>
          <a:xfrm>
            <a:off x="9788164" y="3095649"/>
            <a:ext cx="24038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数码管显示实时速度等级</a:t>
            </a:r>
          </a:p>
        </p:txBody>
      </p:sp>
      <p:cxnSp>
        <p:nvCxnSpPr>
          <p:cNvPr id="34" name="连接符: 曲线 33">
            <a:extLst>
              <a:ext uri="{FF2B5EF4-FFF2-40B4-BE49-F238E27FC236}">
                <a16:creationId xmlns:a16="http://schemas.microsoft.com/office/drawing/2014/main" id="{A5EB5F09-B7C6-8EA0-5B39-4A4D410B82FE}"/>
              </a:ext>
            </a:extLst>
          </p:cNvPr>
          <p:cNvCxnSpPr>
            <a:cxnSpLocks/>
          </p:cNvCxnSpPr>
          <p:nvPr/>
        </p:nvCxnSpPr>
        <p:spPr>
          <a:xfrm flipV="1">
            <a:off x="1150070" y="5203596"/>
            <a:ext cx="4025245" cy="697583"/>
          </a:xfrm>
          <a:prstGeom prst="curvedConnector3">
            <a:avLst>
              <a:gd name="adj1" fmla="val 50000"/>
            </a:avLst>
          </a:prstGeom>
          <a:ln w="34925">
            <a:solidFill>
              <a:schemeClr val="accent1">
                <a:alpha val="75000"/>
              </a:schemeClr>
            </a:solidFill>
            <a:headEnd type="stealth" w="lg" len="lg"/>
            <a:tailEnd type="triangle"/>
          </a:ln>
          <a:effectLst>
            <a:glow rad="50800">
              <a:schemeClr val="bg1">
                <a:alpha val="77000"/>
              </a:schemeClr>
            </a:glow>
            <a:reflection blurRad="6350" stA="18000" endPos="38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>
            <a:extLst>
              <a:ext uri="{FF2B5EF4-FFF2-40B4-BE49-F238E27FC236}">
                <a16:creationId xmlns:a16="http://schemas.microsoft.com/office/drawing/2014/main" id="{B823986B-1595-DF91-5F64-F350A2E9A1D7}"/>
              </a:ext>
            </a:extLst>
          </p:cNvPr>
          <p:cNvSpPr txBox="1"/>
          <p:nvPr/>
        </p:nvSpPr>
        <p:spPr>
          <a:xfrm>
            <a:off x="0" y="5704011"/>
            <a:ext cx="13166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转向指示</a:t>
            </a:r>
          </a:p>
        </p:txBody>
      </p:sp>
      <p:cxnSp>
        <p:nvCxnSpPr>
          <p:cNvPr id="40" name="连接符: 曲线 39">
            <a:extLst>
              <a:ext uri="{FF2B5EF4-FFF2-40B4-BE49-F238E27FC236}">
                <a16:creationId xmlns:a16="http://schemas.microsoft.com/office/drawing/2014/main" id="{A4148375-1C06-3CDB-485B-9CF5F5BDD0F0}"/>
              </a:ext>
            </a:extLst>
          </p:cNvPr>
          <p:cNvCxnSpPr>
            <a:cxnSpLocks/>
            <a:stCxn id="43" idx="0"/>
          </p:cNvCxnSpPr>
          <p:nvPr/>
        </p:nvCxnSpPr>
        <p:spPr>
          <a:xfrm rot="16200000" flipH="1">
            <a:off x="1052393" y="807296"/>
            <a:ext cx="1379202" cy="1983558"/>
          </a:xfrm>
          <a:prstGeom prst="curvedConnector4">
            <a:avLst>
              <a:gd name="adj1" fmla="val -16575"/>
              <a:gd name="adj2" fmla="val 66594"/>
            </a:avLst>
          </a:prstGeom>
          <a:ln w="34925">
            <a:solidFill>
              <a:schemeClr val="accent1">
                <a:alpha val="75000"/>
              </a:schemeClr>
            </a:solidFill>
            <a:headEnd type="stealth" w="lg" len="lg"/>
            <a:tailEnd type="triangle"/>
          </a:ln>
          <a:effectLst>
            <a:glow rad="50800">
              <a:schemeClr val="bg1">
                <a:alpha val="77000"/>
              </a:schemeClr>
            </a:glow>
            <a:reflection blurRad="6350" stA="18000" endPos="38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" name="文本框 42">
            <a:extLst>
              <a:ext uri="{FF2B5EF4-FFF2-40B4-BE49-F238E27FC236}">
                <a16:creationId xmlns:a16="http://schemas.microsoft.com/office/drawing/2014/main" id="{F7A7CB63-C0B4-F6D5-B999-3556F197C6AA}"/>
              </a:ext>
            </a:extLst>
          </p:cNvPr>
          <p:cNvSpPr txBox="1"/>
          <p:nvPr/>
        </p:nvSpPr>
        <p:spPr>
          <a:xfrm>
            <a:off x="91910" y="1109474"/>
            <a:ext cx="13166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电机控制模块</a:t>
            </a:r>
          </a:p>
        </p:txBody>
      </p:sp>
      <p:cxnSp>
        <p:nvCxnSpPr>
          <p:cNvPr id="46" name="连接符: 曲线 45">
            <a:extLst>
              <a:ext uri="{FF2B5EF4-FFF2-40B4-BE49-F238E27FC236}">
                <a16:creationId xmlns:a16="http://schemas.microsoft.com/office/drawing/2014/main" id="{76ED1512-F43B-A833-8117-B129486D323F}"/>
              </a:ext>
            </a:extLst>
          </p:cNvPr>
          <p:cNvCxnSpPr>
            <a:cxnSpLocks/>
            <a:stCxn id="47" idx="0"/>
          </p:cNvCxnSpPr>
          <p:nvPr/>
        </p:nvCxnSpPr>
        <p:spPr>
          <a:xfrm rot="16200000" flipH="1">
            <a:off x="1340046" y="2471264"/>
            <a:ext cx="2089865" cy="3186263"/>
          </a:xfrm>
          <a:prstGeom prst="curvedConnector4">
            <a:avLst>
              <a:gd name="adj1" fmla="val -10939"/>
              <a:gd name="adj2" fmla="val 60330"/>
            </a:avLst>
          </a:prstGeom>
          <a:ln w="34925">
            <a:solidFill>
              <a:schemeClr val="accent1">
                <a:alpha val="75000"/>
              </a:schemeClr>
            </a:solidFill>
            <a:headEnd type="stealth" w="lg" len="lg"/>
            <a:tailEnd type="triangle"/>
          </a:ln>
          <a:effectLst>
            <a:glow rad="50800">
              <a:schemeClr val="bg1">
                <a:alpha val="77000"/>
              </a:schemeClr>
            </a:glow>
            <a:reflection blurRad="6350" stA="18000" endPos="38500" dist="50800" dir="5400000" sy="-100000" algn="bl" rotWithShape="0"/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>
            <a:extLst>
              <a:ext uri="{FF2B5EF4-FFF2-40B4-BE49-F238E27FC236}">
                <a16:creationId xmlns:a16="http://schemas.microsoft.com/office/drawing/2014/main" id="{5772888A-DA13-E7B3-5F32-C535B319CBF4}"/>
              </a:ext>
            </a:extLst>
          </p:cNvPr>
          <p:cNvSpPr txBox="1"/>
          <p:nvPr/>
        </p:nvSpPr>
        <p:spPr>
          <a:xfrm>
            <a:off x="133543" y="3019463"/>
            <a:ext cx="131660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b="1" dirty="0"/>
              <a:t>初始化完成指示</a:t>
            </a:r>
          </a:p>
        </p:txBody>
      </p:sp>
    </p:spTree>
    <p:extLst>
      <p:ext uri="{BB962C8B-B14F-4D97-AF65-F5344CB8AC3E}">
        <p14:creationId xmlns:p14="http://schemas.microsoft.com/office/powerpoint/2010/main" val="41519268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DE2FBA10-350E-84AB-823C-6FC42B0F98CD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68" b="89968" l="9971" r="89971">
                        <a14:foregroundMark x1="31003" y1="17827" x2="31003" y2="17827"/>
                        <a14:foregroundMark x1="31003" y1="14377" x2="30372" y2="14377"/>
                        <a14:foregroundMark x1="31748" y1="18914" x2="29628" y2="13930"/>
                        <a14:foregroundMark x1="71519" y1="13930" x2="76218" y2="15016"/>
                        <a14:foregroundMark x1="68997" y1="55208" x2="69570" y2="51310"/>
                        <a14:foregroundMark x1="43438" y1="16294" x2="52894" y2="10799"/>
                        <a14:foregroundMark x1="52894" y1="10799" x2="59427" y2="1437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420304" y="675544"/>
            <a:ext cx="4017926" cy="360281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D25E1D12-7CC8-7827-D47E-CAF6C43D487E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>
                        <a14:foregroundMark x1="19027" y1="4767" x2="0" y2="19069"/>
                        <a14:foregroundMark x1="19137" y1="4767" x2="38385" y2="6098"/>
                        <a14:foregroundMark x1="81969" y1="30488" x2="98451" y2="41353"/>
                        <a14:foregroundMark x1="98451" y1="41353" x2="75664" y2="50998"/>
                        <a14:foregroundMark x1="75664" y1="50998" x2="86062" y2="30488"/>
                        <a14:foregroundMark x1="86062" y1="30488" x2="87168" y2="30488"/>
                        <a14:foregroundMark x1="83850" y1="74501" x2="80088" y2="53659"/>
                        <a14:foregroundMark x1="80088" y1="53659" x2="99558" y2="61530"/>
                        <a14:foregroundMark x1="99558" y1="61530" x2="99668" y2="89579"/>
                        <a14:foregroundMark x1="99558" y1="89579" x2="75996" y2="99889"/>
                        <a14:backgroundMark x1="97788" y1="18182" x2="99889" y2="39024"/>
                        <a14:backgroundMark x1="96903" y1="75610" x2="99889" y2="84479"/>
                        <a14:backgroundMark x1="99889" y1="50222" x2="98562" y2="61419"/>
                        <a14:backgroundMark x1="96903" y1="75610" x2="97677" y2="6884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7315201" y="976832"/>
            <a:ext cx="2761376" cy="2756184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8C94A1E3-C5A1-E637-E050-5754A8EC5CB0}"/>
              </a:ext>
            </a:extLst>
          </p:cNvPr>
          <p:cNvSpPr txBox="1"/>
          <p:nvPr/>
        </p:nvSpPr>
        <p:spPr>
          <a:xfrm>
            <a:off x="140725" y="0"/>
            <a:ext cx="7272561" cy="769441"/>
          </a:xfrm>
          <a:prstGeom prst="rect">
            <a:avLst/>
          </a:prstGeom>
          <a:noFill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algn="just"/>
            <a:r>
              <a:rPr lang="en-US" altLang="zh-CN" sz="4400" b="1" dirty="0" err="1">
                <a:ln w="28575">
                  <a:solidFill>
                    <a:schemeClr val="bg1">
                      <a:alpha val="14000"/>
                    </a:scheme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pmod</a:t>
            </a:r>
            <a:r>
              <a:rPr lang="en-US" altLang="zh-CN" sz="4400" b="1" dirty="0">
                <a:ln w="28575">
                  <a:solidFill>
                    <a:schemeClr val="bg1">
                      <a:alpha val="14000"/>
                    </a:scheme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 </a:t>
            </a:r>
            <a:r>
              <a:rPr lang="zh-CN" altLang="en-US" sz="4400" b="1" dirty="0">
                <a:ln w="28575">
                  <a:solidFill>
                    <a:schemeClr val="bg1">
                      <a:alpha val="14000"/>
                    </a:scheme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使用</a:t>
            </a:r>
          </a:p>
        </p:txBody>
      </p:sp>
      <p:graphicFrame>
        <p:nvGraphicFramePr>
          <p:cNvPr id="10" name="表格 9">
            <a:extLst>
              <a:ext uri="{FF2B5EF4-FFF2-40B4-BE49-F238E27FC236}">
                <a16:creationId xmlns:a16="http://schemas.microsoft.com/office/drawing/2014/main" id="{C8881BF7-0BDF-375E-A0FA-DBE91D1A06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00841852"/>
              </p:ext>
            </p:extLst>
          </p:nvPr>
        </p:nvGraphicFramePr>
        <p:xfrm>
          <a:off x="486747" y="4485753"/>
          <a:ext cx="10372931" cy="2093214"/>
        </p:xfrm>
        <a:graphic>
          <a:graphicData uri="http://schemas.openxmlformats.org/drawingml/2006/table">
            <a:tbl>
              <a:tblPr firstRow="1" bandRow="1">
                <a:tableStyleId>{2D5ABB26-0587-4C30-8999-92F81FD0307C}</a:tableStyleId>
              </a:tblPr>
              <a:tblGrid>
                <a:gridCol w="1115810">
                  <a:extLst>
                    <a:ext uri="{9D8B030D-6E8A-4147-A177-3AD203B41FA5}">
                      <a16:colId xmlns:a16="http://schemas.microsoft.com/office/drawing/2014/main" val="3558483259"/>
                    </a:ext>
                  </a:extLst>
                </a:gridCol>
                <a:gridCol w="4119513">
                  <a:extLst>
                    <a:ext uri="{9D8B030D-6E8A-4147-A177-3AD203B41FA5}">
                      <a16:colId xmlns:a16="http://schemas.microsoft.com/office/drawing/2014/main" val="1760533208"/>
                    </a:ext>
                  </a:extLst>
                </a:gridCol>
                <a:gridCol w="5137608">
                  <a:extLst>
                    <a:ext uri="{9D8B030D-6E8A-4147-A177-3AD203B41FA5}">
                      <a16:colId xmlns:a16="http://schemas.microsoft.com/office/drawing/2014/main" val="3697182155"/>
                    </a:ext>
                  </a:extLst>
                </a:gridCol>
              </a:tblGrid>
              <a:tr h="538734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OV5640</a:t>
                      </a:r>
                      <a:r>
                        <a:rPr lang="zh-CN" altLang="en-US" dirty="0"/>
                        <a:t>摄像头模块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MX1919</a:t>
                      </a:r>
                      <a:r>
                        <a:rPr lang="zh-CN" altLang="en-US" dirty="0"/>
                        <a:t>电机控制模块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15977368"/>
                  </a:ext>
                </a:extLst>
              </a:tr>
              <a:tr h="564532">
                <a:tc>
                  <a:txBody>
                    <a:bodyPr/>
                    <a:lstStyle/>
                    <a:p>
                      <a:r>
                        <a:rPr lang="zh-CN" altLang="en-US" dirty="0"/>
                        <a:t>输入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I2C</a:t>
                      </a:r>
                      <a:r>
                        <a:rPr lang="zh-CN" altLang="en-US" dirty="0"/>
                        <a:t>模块输入信号，复位信号，掉电失能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dirty="0"/>
                        <a:t>四路</a:t>
                      </a:r>
                      <a:r>
                        <a:rPr lang="en-US" altLang="zh-CN" dirty="0"/>
                        <a:t>PWM</a:t>
                      </a:r>
                      <a:r>
                        <a:rPr lang="zh-CN" altLang="en-US" dirty="0"/>
                        <a:t>信号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11514737"/>
                  </a:ext>
                </a:extLst>
              </a:tr>
              <a:tr h="564532">
                <a:tc>
                  <a:txBody>
                    <a:bodyPr/>
                    <a:lstStyle/>
                    <a:p>
                      <a:r>
                        <a:rPr lang="zh-CN" altLang="en-US" dirty="0"/>
                        <a:t>输出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D[7:0]</a:t>
                      </a:r>
                      <a:r>
                        <a:rPr lang="zh-CN" altLang="en-US" dirty="0"/>
                        <a:t>图像信号，帧同步，行同步，像素时钟</a:t>
                      </a:r>
                    </a:p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Motor-</a:t>
                      </a:r>
                      <a:r>
                        <a:rPr lang="en-US" altLang="zh-CN" dirty="0" err="1"/>
                        <a:t>B,Motor</a:t>
                      </a:r>
                      <a:r>
                        <a:rPr lang="en-US" altLang="zh-CN" dirty="0"/>
                        <a:t>-A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7309305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35387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8C94A1E3-C5A1-E637-E050-5754A8EC5CB0}"/>
              </a:ext>
            </a:extLst>
          </p:cNvPr>
          <p:cNvSpPr txBox="1"/>
          <p:nvPr/>
        </p:nvSpPr>
        <p:spPr>
          <a:xfrm>
            <a:off x="140725" y="0"/>
            <a:ext cx="7272561" cy="769441"/>
          </a:xfrm>
          <a:prstGeom prst="rect">
            <a:avLst/>
          </a:prstGeom>
          <a:noFill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44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代码结构</a:t>
            </a:r>
            <a:endParaRPr kumimoji="0" lang="zh-CN" altLang="en-US" sz="4400" b="1" i="0" u="none" strike="noStrike" kern="1200" cap="none" spc="0" normalizeH="0" baseline="0" noProof="0" dirty="0">
              <a:ln w="28575">
                <a:solidFill>
                  <a:prstClr val="white">
                    <a:alpha val="14000"/>
                  </a:prstClr>
                </a:solidFill>
              </a:ln>
              <a:solidFill>
                <a:srgbClr val="4D79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幼圆" panose="02010509060101010101" pitchFamily="49" charset="-122"/>
              <a:ea typeface="幼圆" panose="02010509060101010101" pitchFamily="49" charset="-122"/>
              <a:cs typeface="+mn-cs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593B7785-A025-67BC-46DF-BD66EBEA3CD0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95604" y="2034564"/>
            <a:ext cx="11000792" cy="35940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42140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8C94A1E3-C5A1-E637-E050-5754A8EC5CB0}"/>
              </a:ext>
            </a:extLst>
          </p:cNvPr>
          <p:cNvSpPr txBox="1"/>
          <p:nvPr/>
        </p:nvSpPr>
        <p:spPr>
          <a:xfrm>
            <a:off x="112733" y="1"/>
            <a:ext cx="8658043" cy="646331"/>
          </a:xfrm>
          <a:prstGeom prst="rect">
            <a:avLst/>
          </a:prstGeom>
          <a:noFill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具体代码 </a:t>
            </a:r>
            <a:r>
              <a:rPr lang="en-US" altLang="zh-CN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ov5640</a:t>
            </a:r>
            <a:r>
              <a:rPr lang="zh-CN" altLang="en-US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部分 </a:t>
            </a:r>
            <a:r>
              <a:rPr lang="en-US" altLang="zh-CN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--</a:t>
            </a:r>
            <a:r>
              <a:rPr lang="zh-CN" altLang="en-US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上电控制</a:t>
            </a:r>
            <a:endParaRPr kumimoji="0" lang="zh-CN" altLang="en-US" sz="3600" b="1" i="0" u="none" strike="noStrike" kern="1200" cap="none" spc="0" normalizeH="0" baseline="0" noProof="0" dirty="0">
              <a:ln w="28575">
                <a:solidFill>
                  <a:prstClr val="white">
                    <a:alpha val="14000"/>
                  </a:prstClr>
                </a:solidFill>
              </a:ln>
              <a:solidFill>
                <a:srgbClr val="4D79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幼圆" panose="02010509060101010101" pitchFamily="49" charset="-122"/>
              <a:ea typeface="幼圆" panose="02010509060101010101" pitchFamily="49" charset="-122"/>
              <a:cs typeface="+mn-cs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62CD6A8B-72FD-E4A1-21CF-1312D777646B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30745" y="765254"/>
            <a:ext cx="8768632" cy="5327491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54D00C4D-CE13-C3D3-BFF1-6EA1B5C13E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51952" y="4883863"/>
            <a:ext cx="8075335" cy="170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52727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8C94A1E3-C5A1-E637-E050-5754A8EC5CB0}"/>
              </a:ext>
            </a:extLst>
          </p:cNvPr>
          <p:cNvSpPr txBox="1"/>
          <p:nvPr/>
        </p:nvSpPr>
        <p:spPr>
          <a:xfrm>
            <a:off x="112733" y="1"/>
            <a:ext cx="8658043" cy="646331"/>
          </a:xfrm>
          <a:prstGeom prst="rect">
            <a:avLst/>
          </a:prstGeom>
          <a:noFill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具体代码 </a:t>
            </a:r>
            <a:r>
              <a:rPr lang="en-US" altLang="zh-CN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ov5640</a:t>
            </a:r>
            <a:r>
              <a:rPr lang="zh-CN" altLang="en-US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部分 </a:t>
            </a:r>
            <a:r>
              <a:rPr lang="en-US" altLang="zh-CN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–-</a:t>
            </a:r>
            <a:r>
              <a:rPr lang="zh-CN" altLang="en-US" sz="3600" b="1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幼圆" panose="02010509060101010101" pitchFamily="49" charset="-122"/>
                <a:ea typeface="幼圆" panose="02010509060101010101" pitchFamily="49" charset="-122"/>
              </a:rPr>
              <a:t>寄存器配置</a:t>
            </a:r>
            <a:endParaRPr kumimoji="0" lang="zh-CN" altLang="en-US" sz="3600" b="1" i="0" u="none" strike="noStrike" kern="1200" cap="none" spc="0" normalizeH="0" baseline="0" noProof="0" dirty="0">
              <a:ln w="28575">
                <a:solidFill>
                  <a:prstClr val="white">
                    <a:alpha val="14000"/>
                  </a:prstClr>
                </a:solidFill>
              </a:ln>
              <a:solidFill>
                <a:srgbClr val="4D79C7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uLnTx/>
              <a:uFillTx/>
              <a:latin typeface="幼圆" panose="02010509060101010101" pitchFamily="49" charset="-122"/>
              <a:ea typeface="幼圆" panose="02010509060101010101" pitchFamily="49" charset="-122"/>
              <a:cs typeface="+mn-cs"/>
            </a:endParaRPr>
          </a:p>
        </p:txBody>
      </p:sp>
      <p:pic>
        <p:nvPicPr>
          <p:cNvPr id="1030" name="Picture 6">
            <a:extLst>
              <a:ext uri="{FF2B5EF4-FFF2-40B4-BE49-F238E27FC236}">
                <a16:creationId xmlns:a16="http://schemas.microsoft.com/office/drawing/2014/main" id="{0E6972FA-E613-A6B9-6DF8-C440BA3A58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30690" y="975788"/>
            <a:ext cx="10587620" cy="53377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484592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8C94A1E3-C5A1-E637-E050-5754A8EC5CB0}"/>
              </a:ext>
            </a:extLst>
          </p:cNvPr>
          <p:cNvSpPr txBox="1"/>
          <p:nvPr/>
        </p:nvSpPr>
        <p:spPr>
          <a:xfrm>
            <a:off x="0" y="0"/>
            <a:ext cx="12014200" cy="646331"/>
          </a:xfrm>
          <a:prstGeom prst="rect">
            <a:avLst/>
          </a:prstGeom>
          <a:noFill/>
          <a:effectLst>
            <a:glow rad="101600">
              <a:schemeClr val="accent1">
                <a:satMod val="175000"/>
                <a:alpha val="40000"/>
              </a:schemeClr>
            </a:glow>
          </a:effectLst>
        </p:spPr>
        <p:txBody>
          <a:bodyPr wrap="square" rtlCol="0">
            <a:spAutoFit/>
          </a:bodyPr>
          <a:lstStyle/>
          <a:p>
            <a:pPr marL="0" marR="0" lvl="0" indent="0" algn="ju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3600" b="1" i="0" u="none" strike="noStrike" kern="1200" cap="none" spc="0" normalizeH="0" baseline="0" noProof="0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rPr>
              <a:t>具体代码 </a:t>
            </a:r>
            <a:r>
              <a:rPr kumimoji="0" lang="en-US" altLang="zh-CN" sz="3600" b="1" i="0" u="none" strike="noStrike" kern="1200" cap="none" spc="0" normalizeH="0" baseline="0" noProof="0" dirty="0" err="1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rPr>
              <a:t>vga</a:t>
            </a:r>
            <a:r>
              <a:rPr kumimoji="0" lang="zh-CN" altLang="en-US" sz="3600" b="1" i="0" u="none" strike="noStrike" kern="1200" cap="none" spc="0" normalizeH="0" baseline="0" noProof="0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rPr>
              <a:t>与小车控制部分 </a:t>
            </a:r>
            <a:r>
              <a:rPr kumimoji="0" lang="en-US" altLang="zh-CN" sz="3600" b="1" i="0" u="none" strike="noStrike" kern="1200" cap="none" spc="0" normalizeH="0" baseline="0" noProof="0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rPr>
              <a:t>–-VGA</a:t>
            </a:r>
            <a:r>
              <a:rPr kumimoji="0" lang="zh-CN" altLang="en-US" sz="3600" b="1" i="0" u="none" strike="noStrike" kern="1200" cap="none" spc="0" normalizeH="0" baseline="0" noProof="0" dirty="0">
                <a:ln w="28575">
                  <a:solidFill>
                    <a:prstClr val="white">
                      <a:alpha val="14000"/>
                    </a:prstClr>
                  </a:solidFill>
                </a:ln>
                <a:solidFill>
                  <a:srgbClr val="4D79C7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幼圆" panose="02010509060101010101" pitchFamily="49" charset="-122"/>
                <a:ea typeface="幼圆" panose="02010509060101010101" pitchFamily="49" charset="-122"/>
                <a:cs typeface="+mn-cs"/>
              </a:rPr>
              <a:t>输出与小车控制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DE26D0E-9471-C638-3631-4D17B5A5A25C}"/>
              </a:ext>
            </a:extLst>
          </p:cNvPr>
          <p:cNvSpPr txBox="1"/>
          <p:nvPr/>
        </p:nvSpPr>
        <p:spPr>
          <a:xfrm>
            <a:off x="-114300" y="872153"/>
            <a:ext cx="11760200" cy="569386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	if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(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hCounter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hRez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*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1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/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3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)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begin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if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(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-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4'b0011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&gt;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vga_red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&amp;&amp;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-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4'b0011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&gt;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vga_blue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&amp;&amp;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&gt;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4'b0101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)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begin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left_count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left_count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+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vga_red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vga_blue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end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  <a:p>
            <a:b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</a:b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end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else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if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(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hCounter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hRez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*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2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/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3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)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begin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if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(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-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4'b0011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&gt;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vga_red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&amp;&amp;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-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4'b0011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&gt;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vga_blue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&amp;&amp;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&gt;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4'b0101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)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begin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middle_count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middle_count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+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vga_red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vga_blue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end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end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else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begin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if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(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-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4'b0011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&gt;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vga_red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&amp;&amp;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-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4'b0011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&gt;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vga_blue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&amp;&amp;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&gt;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4'b0101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)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begin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right_count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right_count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+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1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vga_red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vga_green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    </a:t>
            </a:r>
            <a:r>
              <a:rPr lang="en-US" altLang="zh-CN" sz="1400" b="0" dirty="0" err="1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vga_blue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&lt;=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 </a:t>
            </a:r>
            <a:r>
              <a:rPr lang="en-US" altLang="zh-CN" sz="1400" b="0" dirty="0">
                <a:solidFill>
                  <a:srgbClr val="D3368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4'b0</a:t>
            </a:r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;</a:t>
            </a: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end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  <a:p>
            <a:r>
              <a:rPr lang="en-US" altLang="zh-CN" sz="1400" b="0" dirty="0">
                <a:solidFill>
                  <a:srgbClr val="83949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        </a:t>
            </a:r>
            <a:r>
              <a:rPr lang="en-US" altLang="zh-CN" sz="1400" b="0" dirty="0">
                <a:solidFill>
                  <a:srgbClr val="8599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JetBrainsMono NF" panose="02000009000000000000" pitchFamily="50" charset="0"/>
                <a:ea typeface="JetBrainsMono NF" panose="02000009000000000000" pitchFamily="50" charset="0"/>
                <a:cs typeface="JetBrainsMono NF" panose="02000009000000000000" pitchFamily="50" charset="0"/>
              </a:rPr>
              <a:t>end</a:t>
            </a:r>
            <a:endParaRPr lang="en-US" altLang="zh-CN" sz="1400" b="0" dirty="0">
              <a:solidFill>
                <a:srgbClr val="83949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JetBrainsMono NF" panose="02000009000000000000" pitchFamily="50" charset="0"/>
              <a:ea typeface="JetBrainsMono NF" panose="02000009000000000000" pitchFamily="50" charset="0"/>
              <a:cs typeface="JetBrainsMono NF" panose="02000009000000000000" pitchFamily="50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749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438</TotalTime>
  <Words>1244</Words>
  <Application>Microsoft Office PowerPoint</Application>
  <PresentationFormat>宽屏</PresentationFormat>
  <Paragraphs>143</Paragraphs>
  <Slides>12</Slides>
  <Notes>11</Notes>
  <HiddenSlides>0</HiddenSlides>
  <MMClips>1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等线</vt:lpstr>
      <vt:lpstr>等线 Light</vt:lpstr>
      <vt:lpstr>幼圆</vt:lpstr>
      <vt:lpstr>Arial</vt:lpstr>
      <vt:lpstr>Comic Sans MS</vt:lpstr>
      <vt:lpstr>Consolas</vt:lpstr>
      <vt:lpstr>JetBrainsMono NF</vt:lpstr>
      <vt:lpstr>Wingdings</vt:lpstr>
      <vt:lpstr>Office 主题​​</vt:lpstr>
      <vt:lpstr>PowerPoint 演示文稿</vt:lpstr>
      <vt:lpstr>PowerPoint 演示文稿</vt:lpstr>
      <vt:lpstr>😅😅😅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谢谢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gy l</dc:creator>
  <cp:lastModifiedBy>gy l</cp:lastModifiedBy>
  <cp:revision>10</cp:revision>
  <dcterms:created xsi:type="dcterms:W3CDTF">2023-12-19T06:02:38Z</dcterms:created>
  <dcterms:modified xsi:type="dcterms:W3CDTF">2023-12-24T01:51:46Z</dcterms:modified>
</cp:coreProperties>
</file>

<file path=docProps/thumbnail.jpeg>
</file>